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4.svg" ContentType="image/svg+xml"/>
  <Override PartName="/ppt/media/image16.svg" ContentType="image/svg+xml"/>
  <Override PartName="/ppt/media/image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3"/>
    <p:sldId id="264" r:id="rId4"/>
    <p:sldId id="265" r:id="rId5"/>
    <p:sldId id="272" r:id="rId6"/>
    <p:sldId id="273" r:id="rId7"/>
    <p:sldId id="274" r:id="rId8"/>
    <p:sldId id="266" r:id="rId9"/>
    <p:sldId id="268" r:id="rId10"/>
    <p:sldId id="271" r:id="rId11"/>
  </p:sldIdLst>
  <p:sldSz cx="18288000" cy="10287000"/>
  <p:notesSz cx="6858000" cy="9144000"/>
  <p:embeddedFontLst>
    <p:embeddedFont>
      <p:font typeface="TT Interphases" panose="02000503020000020004"/>
      <p:regular r:id="rId15"/>
    </p:embeddedFont>
    <p:embeddedFont>
      <p:font typeface="TT Ramillas" panose="020E0000080000020004"/>
      <p:regular r:id="rId16"/>
    </p:embeddedFont>
    <p:embeddedFont>
      <p:font typeface="TT Interphases Bold" panose="02000803060000020004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-62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001" y="12063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37072" y="-1301210"/>
            <a:ext cx="9358890" cy="13277637"/>
            <a:chOff x="-36830" y="-113030"/>
            <a:chExt cx="3351530" cy="4754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1530" cy="4754880"/>
            </a:xfrm>
            <a:custGeom>
              <a:avLst/>
              <a:gdLst/>
              <a:ahLst/>
              <a:cxnLst/>
              <a:rect l="l" t="t" r="r" b="b"/>
              <a:pathLst>
                <a:path w="3351530" h="4754880">
                  <a:moveTo>
                    <a:pt x="3351530" y="2602230"/>
                  </a:moveTo>
                  <a:cubicBezTo>
                    <a:pt x="3351530" y="2837180"/>
                    <a:pt x="3218180" y="3070860"/>
                    <a:pt x="2955290" y="3163570"/>
                  </a:cubicBezTo>
                  <a:cubicBezTo>
                    <a:pt x="2592070" y="3293110"/>
                    <a:pt x="2547620" y="3620770"/>
                    <a:pt x="2589530" y="3953510"/>
                  </a:cubicBezTo>
                  <a:cubicBezTo>
                    <a:pt x="2645410" y="4399280"/>
                    <a:pt x="2184400" y="4754880"/>
                    <a:pt x="1771650" y="4575810"/>
                  </a:cubicBezTo>
                  <a:cubicBezTo>
                    <a:pt x="1681480" y="4536440"/>
                    <a:pt x="1595120" y="4485640"/>
                    <a:pt x="1497330" y="4470400"/>
                  </a:cubicBezTo>
                  <a:cubicBezTo>
                    <a:pt x="1374140" y="4450080"/>
                    <a:pt x="1245870" y="4479290"/>
                    <a:pt x="1121410" y="4460240"/>
                  </a:cubicBezTo>
                  <a:cubicBezTo>
                    <a:pt x="687070" y="4391660"/>
                    <a:pt x="351790" y="4328160"/>
                    <a:pt x="154940" y="3891280"/>
                  </a:cubicBezTo>
                  <a:cubicBezTo>
                    <a:pt x="0" y="3548380"/>
                    <a:pt x="13970" y="3124200"/>
                    <a:pt x="252730" y="2821940"/>
                  </a:cubicBezTo>
                  <a:cubicBezTo>
                    <a:pt x="384810" y="2658110"/>
                    <a:pt x="450850" y="2442210"/>
                    <a:pt x="450850" y="2221230"/>
                  </a:cubicBezTo>
                  <a:cubicBezTo>
                    <a:pt x="450850" y="1993900"/>
                    <a:pt x="382270" y="1760220"/>
                    <a:pt x="243840" y="1569720"/>
                  </a:cubicBezTo>
                  <a:cubicBezTo>
                    <a:pt x="100330" y="1369060"/>
                    <a:pt x="36830" y="1141730"/>
                    <a:pt x="36830" y="924560"/>
                  </a:cubicBezTo>
                  <a:cubicBezTo>
                    <a:pt x="36830" y="688340"/>
                    <a:pt x="143510" y="400050"/>
                    <a:pt x="314960" y="231140"/>
                  </a:cubicBezTo>
                  <a:cubicBezTo>
                    <a:pt x="551180" y="0"/>
                    <a:pt x="885190" y="137160"/>
                    <a:pt x="1047750" y="391160"/>
                  </a:cubicBezTo>
                  <a:cubicBezTo>
                    <a:pt x="1168400" y="581660"/>
                    <a:pt x="1416050" y="709930"/>
                    <a:pt x="1642110" y="659130"/>
                  </a:cubicBezTo>
                  <a:cubicBezTo>
                    <a:pt x="1723390" y="641350"/>
                    <a:pt x="1799590" y="608330"/>
                    <a:pt x="1877060" y="580390"/>
                  </a:cubicBezTo>
                  <a:cubicBezTo>
                    <a:pt x="2180590" y="472440"/>
                    <a:pt x="2548890" y="610870"/>
                    <a:pt x="2668270" y="919480"/>
                  </a:cubicBezTo>
                  <a:cubicBezTo>
                    <a:pt x="2739390" y="1103630"/>
                    <a:pt x="2664460" y="1231900"/>
                    <a:pt x="2644140" y="1412240"/>
                  </a:cubicBezTo>
                  <a:cubicBezTo>
                    <a:pt x="2613660" y="1678940"/>
                    <a:pt x="2744470" y="1948180"/>
                    <a:pt x="2994660" y="2057400"/>
                  </a:cubicBezTo>
                  <a:cubicBezTo>
                    <a:pt x="3233420" y="2161540"/>
                    <a:pt x="3351530" y="2382520"/>
                    <a:pt x="3351530" y="2602230"/>
                  </a:cubicBezTo>
                  <a:close/>
                </a:path>
              </a:pathLst>
            </a:custGeom>
            <a:blipFill>
              <a:blip r:embed="rId3"/>
              <a:stretch>
                <a:fillRect l="-51956" r="-5195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05002" y="2552700"/>
            <a:ext cx="9781998" cy="3395563"/>
            <a:chOff x="0" y="-9525"/>
            <a:chExt cx="12331949" cy="45274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2115919" cy="198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640"/>
                </a:lnSpc>
                <a:spcBef>
                  <a:spcPct val="0"/>
                </a:spcBef>
              </a:pPr>
              <a:r>
                <a:rPr lang="en-US" sz="9700" spc="-727" dirty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Random </a:t>
              </a:r>
              <a:r>
                <a:rPr lang="en-US" sz="9700" spc="-727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T Ramillas" panose="020E0000080000020004"/>
                  <a:cs typeface="Times New Roman" panose="02020603050405020304" pitchFamily="18" charset="0"/>
                  <a:sym typeface="TT Ramillas" panose="020E0000080000020004"/>
                </a:rPr>
                <a:t>Forest</a:t>
              </a:r>
              <a:endParaRPr lang="en-US" sz="9700" spc="-72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2124075"/>
              <a:ext cx="12331948" cy="2393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Random Forest models excel in </a:t>
              </a:r>
              <a:r>
                <a:rPr lang="en-US" sz="3200" b="1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ensemble learning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, providing robustness and accuracy. They identify </a:t>
              </a:r>
              <a:r>
                <a:rPr lang="en-US" sz="3200" b="1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feature importance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and allow tuning of </a:t>
              </a:r>
              <a:r>
                <a:rPr lang="en-US" sz="3200" b="1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 Bold" panose="02000803060000020004"/>
                  <a:cs typeface="Times New Roman" panose="02020603050405020304" pitchFamily="18" charset="0"/>
                  <a:sym typeface="TT Interphases Bold" panose="02000803060000020004"/>
                </a:rPr>
                <a:t>hyperparameters</a:t>
              </a:r>
              <a:r>
                <a:rPr lang="en-US" sz="3200" spc="-25" dirty="0">
                  <a:solidFill>
                    <a:srgbClr val="000000"/>
                  </a:solidFill>
                  <a:latin typeface="Times New Roman" panose="02020603050405020304" pitchFamily="18" charset="0"/>
                  <a:ea typeface="TT Interphases" panose="02000503020000020004"/>
                  <a:cs typeface="Times New Roman" panose="02020603050405020304" pitchFamily="18" charset="0"/>
                  <a:sym typeface="TT Interphases" panose="02000503020000020004"/>
                </a:rPr>
                <a:t> to enhance predictive performance in various datasets.</a:t>
              </a:r>
              <a:endParaRPr lang="en-US" sz="3200" spc="-25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6989445"/>
            <a:ext cx="9486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Ensemble of decision trees → averages predictions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Handles </a:t>
            </a:r>
            <a:r>
              <a:rPr lang="en-US" sz="3200" i="1" dirty="0"/>
              <a:t>non-</a:t>
            </a:r>
            <a:r>
              <a:rPr lang="en-US" sz="3200" i="1" dirty="0" err="1"/>
              <a:t>linearities</a:t>
            </a:r>
            <a:r>
              <a:rPr lang="en-US" sz="3200" dirty="0"/>
              <a:t>, outliers, feature interactions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Emits </a:t>
            </a:r>
            <a:r>
              <a:rPr lang="en-US" sz="3200" b="1" dirty="0"/>
              <a:t>feature importance</a:t>
            </a:r>
            <a:r>
              <a:rPr lang="en-US" sz="3200" dirty="0"/>
              <a:t> scores for interpretation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Hyper-parameters: n_estimators (≈200), depth, sample ratios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3429" y="8739900"/>
            <a:ext cx="14381918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r>
              <a:rPr lang="en-US" sz="4400" spc="-27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Visual representation of essential regression metrics for analysis</a:t>
            </a:r>
            <a:endParaRPr lang="en-US" sz="4400" spc="-277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56949" y="8380090"/>
            <a:ext cx="1506480" cy="1435265"/>
          </a:xfrm>
          <a:custGeom>
            <a:avLst/>
            <a:gdLst/>
            <a:ahLst/>
            <a:cxnLst/>
            <a:rect l="l" t="t" r="r" b="b"/>
            <a:pathLst>
              <a:path w="1506480" h="1435265">
                <a:moveTo>
                  <a:pt x="0" y="0"/>
                </a:moveTo>
                <a:lnTo>
                  <a:pt x="1506480" y="0"/>
                </a:lnTo>
                <a:lnTo>
                  <a:pt x="1506480" y="1435265"/>
                </a:lnTo>
                <a:lnTo>
                  <a:pt x="0" y="143526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00400" y="185678"/>
            <a:ext cx="128778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640"/>
              </a:lnSpc>
              <a:spcBef>
                <a:spcPct val="0"/>
              </a:spcBef>
            </a:pPr>
            <a:r>
              <a:rPr lang="en-US" sz="9700" spc="-727" dirty="0" smtClean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Essential Regression Metrics</a:t>
            </a:r>
            <a:endParaRPr lang="en-US" sz="9700" spc="-727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7" name="Freeform 2"/>
          <p:cNvSpPr/>
          <p:nvPr/>
        </p:nvSpPr>
        <p:spPr>
          <a:xfrm>
            <a:off x="261257" y="172292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3"/>
                </a:lnTo>
                <a:lnTo>
                  <a:pt x="0" y="33105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3400" y="3131659"/>
          <a:ext cx="17449800" cy="4983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16600"/>
                <a:gridCol w="5816600"/>
                <a:gridCol w="5816600"/>
              </a:tblGrid>
              <a:tr h="1245910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Formula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91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– ŷ</a:t>
                      </a:r>
                      <a:endParaRPr lang="en-US" sz="4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910">
                <a:tc>
                  <a:txBody>
                    <a:bodyPr/>
                    <a:lstStyle/>
                    <a:p>
                      <a:r>
                        <a:rPr lang="en-US" sz="4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4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√mean((y – ŷ)²)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Penalizes large errors</a:t>
                      </a:r>
                      <a:endParaRPr lang="en-US" sz="4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91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SSₑ/SSₜ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 explained (0–1)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1063" y="4652258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741063" y="3683542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741063" y="5620974"/>
            <a:ext cx="649224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1994182" y="-432283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2327" y="628381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578794"/>
            <a:ext cx="7892512" cy="130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5"/>
              </a:lnSpc>
            </a:pPr>
            <a:r>
              <a:rPr lang="en-US" sz="9700" spc="-727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Diagnostic Plots</a:t>
            </a:r>
            <a:endParaRPr lang="en-US" sz="9700" spc="-727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01907" y="3957366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Residuals</a:t>
            </a:r>
            <a:endParaRPr lang="en-US" sz="217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48567" y="2988650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Actual vs Predicted</a:t>
            </a:r>
            <a:endParaRPr lang="en-US" sz="217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46347" y="2984237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2170" b="1" spc="-21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01</a:t>
            </a:r>
            <a:endParaRPr lang="en-US" sz="2170" b="1" spc="-21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46347" y="3952953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2170" b="1" spc="-21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02</a:t>
            </a:r>
            <a:endParaRPr lang="en-US" sz="2170" b="1" spc="-21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146347" y="4921668"/>
            <a:ext cx="63467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0"/>
              </a:lnSpc>
              <a:spcBef>
                <a:spcPct val="0"/>
              </a:spcBef>
            </a:pPr>
            <a:r>
              <a:rPr lang="en-US" sz="2170" b="1" spc="-21">
                <a:solidFill>
                  <a:srgbClr val="000000"/>
                </a:solidFill>
                <a:latin typeface="Times New Roman" panose="02020603050405020304" pitchFamily="18" charset="0"/>
                <a:ea typeface="TT Interphases Bold" panose="02000803060000020004"/>
                <a:cs typeface="Times New Roman" panose="02020603050405020304" pitchFamily="18" charset="0"/>
                <a:sym typeface="TT Interphases Bold" panose="02000803060000020004"/>
              </a:rPr>
              <a:t>03</a:t>
            </a:r>
            <a:endParaRPr lang="en-US" sz="2170" b="1" spc="-21">
              <a:solidFill>
                <a:srgbClr val="000000"/>
              </a:solidFill>
              <a:latin typeface="Times New Roman" panose="02020603050405020304" pitchFamily="18" charset="0"/>
              <a:ea typeface="TT Interphases Bold" panose="02000803060000020004"/>
              <a:cs typeface="Times New Roman" panose="02020603050405020304" pitchFamily="18" charset="0"/>
              <a:sym typeface="TT Interphases Bold" panose="0200080306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01907" y="4926082"/>
            <a:ext cx="458183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217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Feature Importance</a:t>
            </a:r>
            <a:endParaRPr lang="en-US" sz="217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27142" y="690074"/>
            <a:ext cx="3474765" cy="3310503"/>
          </a:xfrm>
          <a:custGeom>
            <a:avLst/>
            <a:gdLst/>
            <a:ahLst/>
            <a:cxnLst/>
            <a:rect l="l" t="t" r="r" b="b"/>
            <a:pathLst>
              <a:path w="3474765" h="3310503">
                <a:moveTo>
                  <a:pt x="0" y="0"/>
                </a:moveTo>
                <a:lnTo>
                  <a:pt x="3474765" y="0"/>
                </a:lnTo>
                <a:lnTo>
                  <a:pt x="3474765" y="3310504"/>
                </a:lnTo>
                <a:lnTo>
                  <a:pt x="0" y="331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58916" y="-466599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9465" y="6709418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66504" y="800100"/>
            <a:ext cx="634935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6000" spc="-21" dirty="0" smtClean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Actual vs Predicted</a:t>
            </a:r>
            <a:endParaRPr lang="en-US" sz="6000" spc="-21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790700"/>
            <a:ext cx="7086600" cy="70866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04800" y="4000500"/>
            <a:ext cx="87630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Checks the linearity and bias of the model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Ideally, points should lie close to the red diagonal line (perfect predictions). In this plot, the predictions are consistently underestimating the true values, indicating a potential bias in the model or missing features.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58916" y="-466599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9465" y="6709418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391399" y="876300"/>
            <a:ext cx="387289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6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Residuals</a:t>
            </a:r>
            <a:endParaRPr lang="en-US" sz="6000" spc="-21" dirty="0" smtClean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42120"/>
            <a:ext cx="13515955" cy="540638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066800" y="7353300"/>
            <a:ext cx="1562099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Detects non-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stationarity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drift, or time-dependent error patterns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Residuals fluctuate with time and seem to increase in variability, which may suggest model performance degrades over certain periods, potentially due to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unmodeled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 dynamics or external factors.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58916" y="-466599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9465" y="6709418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66505" y="1943100"/>
            <a:ext cx="6349353" cy="468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6000" spc="-21" dirty="0">
                <a:solidFill>
                  <a:srgbClr val="000000"/>
                </a:solidFill>
                <a:latin typeface="Times New Roman" panose="02020603050405020304" pitchFamily="18" charset="0"/>
                <a:ea typeface="TT Interphases" panose="02000503020000020004"/>
                <a:cs typeface="Times New Roman" panose="02020603050405020304" pitchFamily="18" charset="0"/>
                <a:sym typeface="TT Interphases" panose="02000503020000020004"/>
              </a:rPr>
              <a:t>Feature Importance</a:t>
            </a:r>
            <a:endParaRPr lang="en-US" sz="60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552702"/>
            <a:ext cx="8686800" cy="5791198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04800" y="2933700"/>
            <a:ext cx="77724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which features most influence model predictions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feature_2 and feature_1 are the top drivers of energy consumption in the current Random Forest model, indicating they carry the most predictive power..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58916" y="-466599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9465" y="6709418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29001" y="723900"/>
            <a:ext cx="1409699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695"/>
              </a:lnSpc>
              <a:spcBef>
                <a:spcPct val="0"/>
              </a:spcBef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Comparison Cheat-Sheet</a:t>
            </a:r>
            <a:endParaRPr lang="en-US" sz="7245" spc="-543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83624" y="2857500"/>
          <a:ext cx="16942375" cy="4800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8475"/>
                <a:gridCol w="3388475"/>
                <a:gridCol w="3388475"/>
                <a:gridCol w="3388475"/>
                <a:gridCol w="3388475"/>
              </a:tblGrid>
              <a:tr h="1600200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Non-linear?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Importance?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Interpretability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Overfit Risk</a:t>
                      </a:r>
                      <a:endParaRPr lang="en-US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OLS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★★★★★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0">
                <a:tc>
                  <a:txBody>
                    <a:bodyPr/>
                    <a:lstStyle/>
                    <a:p>
                      <a:r>
                        <a:rPr lang="en-US" sz="3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3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✔</a:t>
                      </a:r>
                      <a:endParaRPr lang="en-US" sz="3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✔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★★☆☆☆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Moderate-Low</a:t>
                      </a:r>
                      <a:endParaRPr lang="en-US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962128" y="552473"/>
            <a:ext cx="814007" cy="2680862"/>
          </a:xfrm>
          <a:custGeom>
            <a:avLst/>
            <a:gdLst/>
            <a:ahLst/>
            <a:cxnLst/>
            <a:rect l="l" t="t" r="r" b="b"/>
            <a:pathLst>
              <a:path w="814007" h="2680862">
                <a:moveTo>
                  <a:pt x="0" y="0"/>
                </a:moveTo>
                <a:lnTo>
                  <a:pt x="814007" y="0"/>
                </a:lnTo>
                <a:lnTo>
                  <a:pt x="814007" y="2680863"/>
                </a:lnTo>
                <a:lnTo>
                  <a:pt x="0" y="268086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14341" y="0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16259" y="5871036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52524" y="800100"/>
            <a:ext cx="12329603" cy="166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3580"/>
              </a:lnSpc>
            </a:pPr>
            <a:r>
              <a:rPr lang="en-US" sz="9700" spc="-727" dirty="0">
                <a:solidFill>
                  <a:srgbClr val="000000"/>
                </a:solidFill>
                <a:latin typeface="TT Ramillas" panose="020E0000080000020004"/>
                <a:ea typeface="TT Ramillas" panose="020E0000080000020004"/>
                <a:cs typeface="TT Ramillas" panose="020E0000080000020004"/>
                <a:sym typeface="TT Ramillas" panose="020E0000080000020004"/>
              </a:rPr>
              <a:t>Moving Forward in ML</a:t>
            </a:r>
            <a:endParaRPr lang="en-US" sz="9700" spc="-727" dirty="0">
              <a:solidFill>
                <a:srgbClr val="000000"/>
              </a:solidFill>
              <a:latin typeface="TT Ramillas" panose="020E0000080000020004"/>
              <a:ea typeface="TT Ramillas" panose="020E0000080000020004"/>
              <a:cs typeface="TT Ramillas" panose="020E0000080000020004"/>
              <a:sym typeface="TT Ramillas" panose="020E000008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16789" y="9483731"/>
            <a:ext cx="1100107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500" spc="-24" dirty="0">
                <a:solidFill>
                  <a:srgbClr val="000000"/>
                </a:solidFill>
                <a:latin typeface="TT Interphases" panose="02000503020000020004"/>
                <a:ea typeface="TT Interphases" panose="02000503020000020004"/>
                <a:cs typeface="TT Interphases" panose="02000503020000020004"/>
                <a:sym typeface="TT Interphases" panose="02000503020000020004"/>
              </a:rPr>
              <a:t>Key takeaways and strategies for advancing your machine learning journey</a:t>
            </a:r>
            <a:endParaRPr lang="en-US" sz="2500" spc="-24" dirty="0">
              <a:solidFill>
                <a:srgbClr val="000000"/>
              </a:solidFill>
              <a:latin typeface="TT Interphases" panose="02000503020000020004"/>
              <a:ea typeface="TT Interphases" panose="02000503020000020004"/>
              <a:cs typeface="TT Interphases" panose="02000503020000020004"/>
              <a:sym typeface="TT Interphases" panose="020005030200000200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2620" y="4731846"/>
            <a:ext cx="4999808" cy="4526454"/>
            <a:chOff x="0" y="0"/>
            <a:chExt cx="5580380" cy="5052060"/>
          </a:xfrm>
        </p:grpSpPr>
        <p:sp>
          <p:nvSpPr>
            <p:cNvPr id="8" name="Freeform 8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-18024" r="-1802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870591" y="4808046"/>
            <a:ext cx="4515178" cy="4526454"/>
            <a:chOff x="0" y="0"/>
            <a:chExt cx="5594350" cy="5608320"/>
          </a:xfrm>
        </p:grpSpPr>
        <p:sp>
          <p:nvSpPr>
            <p:cNvPr id="10" name="Freeform 10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6"/>
              <a:stretch>
                <a:fillRect t="-24957" b="-2495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760740" y="4833139"/>
            <a:ext cx="5151705" cy="4958561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19190" r="-19190"/>
              </a:stretch>
            </a:blipFill>
          </p:spPr>
        </p:sp>
      </p:grpSp>
      <p:sp>
        <p:nvSpPr>
          <p:cNvPr id="13" name="AutoShape 2"/>
          <p:cNvSpPr/>
          <p:nvPr/>
        </p:nvSpPr>
        <p:spPr>
          <a:xfrm>
            <a:off x="4038600" y="3543300"/>
            <a:ext cx="830580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4038600" y="2857500"/>
            <a:ext cx="830580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4"/>
          <p:cNvSpPr/>
          <p:nvPr/>
        </p:nvSpPr>
        <p:spPr>
          <a:xfrm>
            <a:off x="4038600" y="4152900"/>
            <a:ext cx="8305800" cy="0"/>
          </a:xfrm>
          <a:prstGeom prst="line">
            <a:avLst/>
          </a:prstGeom>
          <a:ln w="9525" cap="flat">
            <a:solidFill>
              <a:srgbClr val="71737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/>
          <p:cNvSpPr txBox="1"/>
          <p:nvPr/>
        </p:nvSpPr>
        <p:spPr>
          <a:xfrm>
            <a:off x="3886200" y="3086100"/>
            <a:ext cx="673829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Choose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for clarity, RF for power</a:t>
            </a:r>
            <a:endParaRPr lang="en-US" sz="32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3886200" y="2434976"/>
            <a:ext cx="87630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Build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baselines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validate data &amp; metrics</a:t>
            </a:r>
            <a:endParaRPr lang="en-US" sz="32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6200" y="3695700"/>
            <a:ext cx="902429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40"/>
              </a:lnSpc>
              <a:spcBef>
                <a:spcPct val="0"/>
              </a:spcBef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Next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hyper-parameter tuning &amp; cross-validation </a:t>
            </a:r>
            <a:endParaRPr lang="en-US" sz="3200" spc="-21" dirty="0">
              <a:solidFill>
                <a:srgbClr val="000000"/>
              </a:solidFill>
              <a:latin typeface="Times New Roman" panose="02020603050405020304" pitchFamily="18" charset="0"/>
              <a:ea typeface="TT Interphases" panose="02000503020000020004"/>
              <a:cs typeface="Times New Roman" panose="02020603050405020304" pitchFamily="18" charset="0"/>
              <a:sym typeface="TT Interphases" panose="0200050302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4358916" y="-4665993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9" y="0"/>
                </a:lnTo>
                <a:lnTo>
                  <a:pt x="7889919" y="8006375"/>
                </a:lnTo>
                <a:lnTo>
                  <a:pt x="0" y="8006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9465" y="6709418"/>
            <a:ext cx="7889918" cy="8006375"/>
          </a:xfrm>
          <a:custGeom>
            <a:avLst/>
            <a:gdLst/>
            <a:ahLst/>
            <a:cxnLst/>
            <a:rect l="l" t="t" r="r" b="b"/>
            <a:pathLst>
              <a:path w="7889918" h="8006375">
                <a:moveTo>
                  <a:pt x="0" y="0"/>
                </a:moveTo>
                <a:lnTo>
                  <a:pt x="7889918" y="0"/>
                </a:lnTo>
                <a:lnTo>
                  <a:pt x="7889918" y="8006374"/>
                </a:lnTo>
                <a:lnTo>
                  <a:pt x="0" y="80063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94128" y="3577582"/>
            <a:ext cx="3459347" cy="3131835"/>
            <a:chOff x="0" y="0"/>
            <a:chExt cx="5580380" cy="5052060"/>
          </a:xfrm>
        </p:grpSpPr>
        <p:sp>
          <p:nvSpPr>
            <p:cNvPr id="8" name="Freeform 8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3"/>
              <a:stretch>
                <a:fillRect l="-18024" r="-1802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579907" y="3577582"/>
            <a:ext cx="3124034" cy="3131835"/>
            <a:chOff x="0" y="0"/>
            <a:chExt cx="5594350" cy="5608320"/>
          </a:xfrm>
        </p:grpSpPr>
        <p:sp>
          <p:nvSpPr>
            <p:cNvPr id="10" name="Freeform 10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26785" r="-2678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381976" y="3428096"/>
            <a:ext cx="3564444" cy="3430809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19190" r="-1919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4318647" y="1404937"/>
            <a:ext cx="9650706" cy="105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5"/>
              </a:lnSpc>
              <a:spcBef>
                <a:spcPct val="0"/>
              </a:spcBef>
            </a:pPr>
            <a:r>
              <a:rPr lang="en-US" sz="7245" spc="-543" dirty="0" smtClean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Thank </a:t>
            </a:r>
            <a:r>
              <a:rPr lang="en-US" sz="7245" spc="-543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Y</a:t>
            </a:r>
            <a:r>
              <a:rPr lang="en-US" sz="7245" spc="-543" dirty="0" smtClean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ou </a:t>
            </a:r>
            <a:r>
              <a:rPr lang="en-US" sz="7245" spc="-543" dirty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F</a:t>
            </a:r>
            <a:r>
              <a:rPr lang="en-US" sz="7245" spc="-543" dirty="0" smtClean="0">
                <a:solidFill>
                  <a:srgbClr val="000000"/>
                </a:solidFill>
                <a:latin typeface="Times New Roman" panose="02020603050405020304" pitchFamily="18" charset="0"/>
                <a:ea typeface="TT Ramillas" panose="020E0000080000020004"/>
                <a:cs typeface="Times New Roman" panose="02020603050405020304" pitchFamily="18" charset="0"/>
                <a:sym typeface="TT Ramillas" panose="020E0000080000020004"/>
              </a:rPr>
              <a:t>or Listening</a:t>
            </a:r>
            <a:endParaRPr lang="en-US" sz="7245" spc="-543" dirty="0">
              <a:solidFill>
                <a:srgbClr val="000000"/>
              </a:solidFill>
              <a:latin typeface="Times New Roman" panose="02020603050405020304" pitchFamily="18" charset="0"/>
              <a:ea typeface="TT Ramillas" panose="020E0000080000020004"/>
              <a:cs typeface="Times New Roman" panose="02020603050405020304" pitchFamily="18" charset="0"/>
              <a:sym typeface="TT Ramillas" panose="020E000008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1954</Words>
  <Application>WPS Presentation</Application>
  <PresentationFormat>Custom</PresentationFormat>
  <Paragraphs>113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Times New Roman</vt:lpstr>
      <vt:lpstr>TT Interphases</vt:lpstr>
      <vt:lpstr>TT Ramillas</vt:lpstr>
      <vt:lpstr>TT Interphases Bold</vt:lpstr>
      <vt:lpstr>TT Ramillas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Baseline Machine Learning Models</dc:title>
  <dc:creator/>
  <dc:description>Presentation - Baseline Machine Learning Models</dc:description>
  <cp:lastModifiedBy>Ugochi Nneji</cp:lastModifiedBy>
  <cp:revision>10</cp:revision>
  <dcterms:created xsi:type="dcterms:W3CDTF">2006-08-16T00:00:00Z</dcterms:created>
  <dcterms:modified xsi:type="dcterms:W3CDTF">2025-07-04T07:13:43Z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7E7226A583904119B297E266F2969796_12</vt:lpwstr>
  </property>
  <property fmtid="{D5CDD505-2E9C-101B-9397-08002B2CF9AE}" pid="3" name="KSOProductBuildVer">
    <vt:lpwstr>1033-12.2.0.21546</vt:lpwstr>
  </property>
</Properties>
</file>